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7" r:id="rId14"/>
    <p:sldId id="270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0" d="100"/>
          <a:sy n="110" d="100"/>
        </p:scale>
        <p:origin x="164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o_rY-27bSg8?feature=oembed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3130"/>
            <a:ext cx="9144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itle"/>
          <p:cNvSpPr txBox="1"/>
          <p:nvPr/>
        </p:nvSpPr>
        <p:spPr>
          <a:xfrm>
            <a:off x="457200" y="27432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457200" y="4114800"/>
            <a:ext cx="349839" cy="8002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 algn="ctr">
              <a:defRPr sz="2800">
                <a:solidFill>
                  <a:srgbClr val="94A3B8"/>
                </a:solidFill>
              </a:defRPr>
            </a:pPr>
            <a:endParaRPr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  <a:solidFill>
            <a:srgbClr val="A855F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0A770C-6083-0E46-5398-3BD0BB3ED9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l="27075" t="28639" r="26604" b="8923"/>
          <a:stretch>
            <a:fillRect/>
          </a:stretch>
        </p:blipFill>
        <p:spPr>
          <a:xfrm>
            <a:off x="209414" y="332154"/>
            <a:ext cx="8541429" cy="62799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C9A1CE-DB78-14A1-1F82-8CC64CCBB5E1}"/>
              </a:ext>
            </a:extLst>
          </p:cNvPr>
          <p:cNvSpPr txBox="1"/>
          <p:nvPr/>
        </p:nvSpPr>
        <p:spPr>
          <a:xfrm>
            <a:off x="1303020" y="2059632"/>
            <a:ext cx="5410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pPr algn="ctr">
              <a:defRPr sz="4000" b="1">
                <a:solidFill>
                  <a:srgbClr val="38BDF8"/>
                </a:solidFill>
              </a:defRPr>
            </a:pPr>
            <a:r>
              <a:rPr lang="en-US" sz="2000" dirty="0"/>
              <a:t>Development of a Comprehensive Simulation Framework</a:t>
            </a:r>
            <a:br>
              <a:rPr lang="en-US" sz="2000" dirty="0"/>
            </a:br>
            <a:r>
              <a:rPr lang="en-US" sz="2400" dirty="0">
                <a:solidFill>
                  <a:srgbClr val="7030A0"/>
                </a:solidFill>
              </a:rPr>
              <a:t>Multi-Channel Soft Continuum Robots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743E31-7E51-4E78-3C9F-673A33133987}"/>
              </a:ext>
            </a:extLst>
          </p:cNvPr>
          <p:cNvSpPr txBox="1"/>
          <p:nvPr/>
        </p:nvSpPr>
        <p:spPr>
          <a:xfrm>
            <a:off x="6873240" y="6134100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Sudheer Raj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itle"/>
          <p:cNvSpPr txBox="1"/>
          <p:nvPr/>
        </p:nvSpPr>
        <p:spPr>
          <a:xfrm>
            <a:off x="457200" y="27432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914400" y="228600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 algn="ctr">
              <a:defRPr sz="5400" b="1">
                <a:solidFill>
                  <a:srgbClr val="38BDF8"/>
                </a:solidFill>
              </a:defRPr>
            </a:pPr>
            <a:r>
              <a:t>DEMO &amp; CONCLUSION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2743200" y="3657600"/>
            <a:ext cx="3657600" cy="45720"/>
          </a:xfrm>
          <a:prstGeom prst="rect">
            <a:avLst/>
          </a:prstGeom>
          <a:solidFill>
            <a:srgbClr val="A855F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Online Media 2" title="Soft robotics Final project GUI simulation">
            <a:hlinkClick r:id="" action="ppaction://media"/>
            <a:extLst>
              <a:ext uri="{FF2B5EF4-FFF2-40B4-BE49-F238E27FC236}">
                <a16:creationId xmlns:a16="http://schemas.microsoft.com/office/drawing/2014/main" id="{4FB2CDA1-F9E8-71E6-C391-5E8905CC4BD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8109"/>
            <a:ext cx="9144000" cy="685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8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itle"/>
          <p:cNvSpPr txBox="1"/>
          <p:nvPr/>
        </p:nvSpPr>
        <p:spPr>
          <a:xfrm>
            <a:off x="457200" y="274320"/>
            <a:ext cx="4224170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3600">
                <a:solidFill>
                  <a:srgbClr val="38BDF8"/>
                </a:solidFill>
              </a:defRPr>
            </a:pPr>
            <a:r>
              <a:rPr dirty="0"/>
              <a:t>PROJECT WORKFLOW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>
              <a:spcBef>
                <a:spcPts val="1400"/>
              </a:spcBef>
              <a:spcAft>
                <a:spcPts val="1400"/>
              </a:spcAft>
              <a:defRPr sz="2400">
                <a:solidFill>
                  <a:srgbClr val="F1F5F9"/>
                </a:solidFill>
                <a:latin typeface="Arial"/>
              </a:defRPr>
            </a:pPr>
            <a:r>
              <a:rPr dirty="0"/>
              <a:t>1. DESIGN: Configure L, Rout, Material.</a:t>
            </a:r>
          </a:p>
          <a:p>
            <a:pPr>
              <a:spcBef>
                <a:spcPts val="1400"/>
              </a:spcBef>
              <a:spcAft>
                <a:spcPts val="1400"/>
              </a:spcAft>
              <a:defRPr sz="2400">
                <a:solidFill>
                  <a:srgbClr val="F1F5F9"/>
                </a:solidFill>
                <a:latin typeface="Arial"/>
              </a:defRPr>
            </a:pPr>
            <a:r>
              <a:rPr dirty="0"/>
              <a:t>2. ANALYZE: Visualize Workspace Boundary.</a:t>
            </a:r>
          </a:p>
          <a:p>
            <a:pPr>
              <a:spcBef>
                <a:spcPts val="1400"/>
              </a:spcBef>
              <a:spcAft>
                <a:spcPts val="1400"/>
              </a:spcAft>
              <a:defRPr sz="2400">
                <a:solidFill>
                  <a:srgbClr val="F1F5F9"/>
                </a:solidFill>
                <a:latin typeface="Arial"/>
              </a:defRPr>
            </a:pPr>
            <a:r>
              <a:rPr dirty="0"/>
              <a:t>3. SIMULATE: Apply 4-channel pressures.</a:t>
            </a:r>
          </a:p>
          <a:p>
            <a:pPr>
              <a:spcBef>
                <a:spcPts val="1400"/>
              </a:spcBef>
              <a:spcAft>
                <a:spcPts val="1400"/>
              </a:spcAft>
              <a:defRPr sz="2400">
                <a:solidFill>
                  <a:srgbClr val="F1F5F9"/>
                </a:solidFill>
                <a:latin typeface="Arial"/>
              </a:defRPr>
            </a:pPr>
            <a:r>
              <a:rPr dirty="0"/>
              <a:t>4. OPTIMIZE: Solve IK for target coordinates.</a:t>
            </a:r>
          </a:p>
          <a:p>
            <a:pPr>
              <a:spcBef>
                <a:spcPts val="1400"/>
              </a:spcBef>
              <a:spcAft>
                <a:spcPts val="1400"/>
              </a:spcAft>
              <a:defRPr sz="2400">
                <a:solidFill>
                  <a:srgbClr val="F1F5F9"/>
                </a:solidFill>
                <a:latin typeface="Arial"/>
              </a:defRPr>
            </a:pPr>
            <a:r>
              <a:rPr dirty="0"/>
              <a:t>5. REPORT: Generate automated Text logs.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C117E7-B31B-89B6-EEC9-CA256EC2DFE1}"/>
              </a:ext>
            </a:extLst>
          </p:cNvPr>
          <p:cNvSpPr/>
          <p:nvPr/>
        </p:nvSpPr>
        <p:spPr>
          <a:xfrm>
            <a:off x="577970" y="1086928"/>
            <a:ext cx="3994030" cy="45719"/>
          </a:xfrm>
          <a:prstGeom prst="rect">
            <a:avLst/>
          </a:prstGeom>
          <a:solidFill>
            <a:srgbClr val="A855F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itle"/>
          <p:cNvSpPr txBox="1"/>
          <p:nvPr/>
        </p:nvSpPr>
        <p:spPr>
          <a:xfrm>
            <a:off x="457200" y="27432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3600">
                <a:solidFill>
                  <a:srgbClr val="38BDF8"/>
                </a:solidFill>
              </a:defRPr>
            </a:pPr>
            <a:r>
              <a:t>CONCLUSION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>
              <a:spcBef>
                <a:spcPts val="1400"/>
              </a:spcBef>
              <a:spcAft>
                <a:spcPts val="1400"/>
              </a:spcAft>
              <a:defRPr sz="2400">
                <a:solidFill>
                  <a:srgbClr val="F1F5F9"/>
                </a:solidFill>
                <a:latin typeface="Arial"/>
              </a:defRPr>
            </a:pPr>
            <a:r>
              <a:rPr dirty="0"/>
              <a:t>Summary of Contributions:</a:t>
            </a:r>
          </a:p>
          <a:p>
            <a:pPr>
              <a:spcBef>
                <a:spcPts val="1400"/>
              </a:spcBef>
              <a:spcAft>
                <a:spcPts val="1400"/>
              </a:spcAft>
              <a:defRPr sz="2400">
                <a:solidFill>
                  <a:srgbClr val="F1F5F9"/>
                </a:solidFill>
                <a:latin typeface="Arial"/>
              </a:defRPr>
            </a:pPr>
            <a:r>
              <a:rPr dirty="0"/>
              <a:t>- Novel 4-Channel Physics Engine.</a:t>
            </a:r>
          </a:p>
          <a:p>
            <a:pPr>
              <a:spcBef>
                <a:spcPts val="1400"/>
              </a:spcBef>
              <a:spcAft>
                <a:spcPts val="1400"/>
              </a:spcAft>
              <a:defRPr sz="2400">
                <a:solidFill>
                  <a:srgbClr val="F1F5F9"/>
                </a:solidFill>
                <a:latin typeface="Arial"/>
              </a:defRPr>
            </a:pPr>
            <a:r>
              <a:rPr dirty="0"/>
              <a:t>- Rigorous Validation Chain.</a:t>
            </a:r>
          </a:p>
          <a:p>
            <a:pPr>
              <a:spcBef>
                <a:spcPts val="1400"/>
              </a:spcBef>
              <a:spcAft>
                <a:spcPts val="1400"/>
              </a:spcAft>
              <a:defRPr sz="2400">
                <a:solidFill>
                  <a:srgbClr val="F1F5F9"/>
                </a:solidFill>
                <a:latin typeface="Arial"/>
              </a:defRPr>
            </a:pPr>
            <a:r>
              <a:rPr dirty="0"/>
              <a:t>- Advanced Design Tools (Sweeps/Space).</a:t>
            </a:r>
          </a:p>
          <a:p>
            <a:pPr>
              <a:spcBef>
                <a:spcPts val="1400"/>
              </a:spcBef>
              <a:spcAft>
                <a:spcPts val="1400"/>
              </a:spcAft>
              <a:defRPr sz="2400">
                <a:solidFill>
                  <a:srgbClr val="F1F5F9"/>
                </a:solidFill>
                <a:latin typeface="Arial"/>
              </a:defRPr>
            </a:pPr>
            <a:r>
              <a:rPr dirty="0"/>
              <a:t>Significance: A robust framework for soft robot design.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3B167D-82A5-6E75-248F-30D576563B62}"/>
              </a:ext>
            </a:extLst>
          </p:cNvPr>
          <p:cNvSpPr/>
          <p:nvPr/>
        </p:nvSpPr>
        <p:spPr>
          <a:xfrm>
            <a:off x="543464" y="1080028"/>
            <a:ext cx="2458528" cy="45719"/>
          </a:xfrm>
          <a:prstGeom prst="rect">
            <a:avLst/>
          </a:prstGeom>
          <a:solidFill>
            <a:srgbClr val="A855F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C920C-12E5-D007-F109-649839EFC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D2DE91-50AC-CA6F-EC0A-7E02A8BD77CB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 close-up of a light bulb&#10;&#10;AI-generated content may be incorrect.">
            <a:extLst>
              <a:ext uri="{FF2B5EF4-FFF2-40B4-BE49-F238E27FC236}">
                <a16:creationId xmlns:a16="http://schemas.microsoft.com/office/drawing/2014/main" id="{DE121442-1409-20F8-9188-BB5E75E95BA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r="5677" b="10724"/>
          <a:stretch>
            <a:fillRect/>
          </a:stretch>
        </p:blipFill>
        <p:spPr>
          <a:xfrm>
            <a:off x="0" y="182880"/>
            <a:ext cx="9144000" cy="6675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6EE097-047C-18B6-9983-5109C6AAC84A}"/>
              </a:ext>
            </a:extLst>
          </p:cNvPr>
          <p:cNvSpPr txBox="1"/>
          <p:nvPr/>
        </p:nvSpPr>
        <p:spPr>
          <a:xfrm>
            <a:off x="2255808" y="3270213"/>
            <a:ext cx="4632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latin typeface="Amasis MT Pro Medium" panose="020F0502020204030204" pitchFamily="18" charset="0"/>
              </a:rPr>
              <a:t>THANKS FOR YOUR TIME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0A8A9C-C0A5-3CF1-B9A4-9879FA341916}"/>
              </a:ext>
            </a:extLst>
          </p:cNvPr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  <a:solidFill>
            <a:srgbClr val="A855F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461094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itle"/>
          <p:cNvSpPr txBox="1"/>
          <p:nvPr/>
        </p:nvSpPr>
        <p:spPr>
          <a:xfrm>
            <a:off x="457200" y="274320"/>
            <a:ext cx="7291099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 algn="ctr">
              <a:defRPr sz="3600" b="1">
                <a:solidFill>
                  <a:srgbClr val="38BDF8"/>
                </a:solidFill>
              </a:defRPr>
            </a:pPr>
            <a:r>
              <a:rPr dirty="0"/>
              <a:t>INTRODUCTION &amp; MOTIVATION</a:t>
            </a:r>
          </a:p>
        </p:txBody>
      </p:sp>
      <p:pic>
        <p:nvPicPr>
          <p:cNvPr id="8" name="Picture 7" descr="A close-up of a light bulb&#10;&#10;AI-generated content may be incorrect.">
            <a:extLst>
              <a:ext uri="{FF2B5EF4-FFF2-40B4-BE49-F238E27FC236}">
                <a16:creationId xmlns:a16="http://schemas.microsoft.com/office/drawing/2014/main" id="{9BA83491-1D1C-0736-368D-7F8BCDBD2AB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r="5677" b="10724"/>
          <a:stretch>
            <a:fillRect/>
          </a:stretch>
        </p:blipFill>
        <p:spPr>
          <a:xfrm>
            <a:off x="0" y="1463040"/>
            <a:ext cx="9144000" cy="48996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E69D36-54E5-D9E2-129A-E1DD4DB3EF63}"/>
              </a:ext>
            </a:extLst>
          </p:cNvPr>
          <p:cNvSpPr txBox="1"/>
          <p:nvPr/>
        </p:nvSpPr>
        <p:spPr>
          <a:xfrm>
            <a:off x="762000" y="2316480"/>
            <a:ext cx="8130540" cy="3683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000" dirty="0"/>
          </a:p>
          <a:p>
            <a:pPr>
              <a:spcBef>
                <a:spcPts val="1400"/>
              </a:spcBef>
              <a:spcAft>
                <a:spcPts val="1400"/>
              </a:spcAft>
              <a:defRPr sz="2400">
                <a:solidFill>
                  <a:srgbClr val="F1F5F9"/>
                </a:solidFill>
                <a:latin typeface="Arial"/>
              </a:defRPr>
            </a:pPr>
            <a:r>
              <a:rPr lang="en-IN" sz="2000" dirty="0"/>
              <a:t>Soft Robots: Infinite DoF, safe interaction, complex compliance.</a:t>
            </a:r>
          </a:p>
          <a:p>
            <a:pPr>
              <a:spcBef>
                <a:spcPts val="1400"/>
              </a:spcBef>
              <a:spcAft>
                <a:spcPts val="1400"/>
              </a:spcAft>
              <a:defRPr sz="2400">
                <a:solidFill>
                  <a:srgbClr val="F1F5F9"/>
                </a:solidFill>
                <a:latin typeface="Arial"/>
              </a:defRPr>
            </a:pPr>
            <a:r>
              <a:rPr lang="en-IN" sz="2000" dirty="0"/>
              <a:t>The Challenge: Existing tools rely on empirical constants.</a:t>
            </a:r>
          </a:p>
          <a:p>
            <a:pPr>
              <a:spcBef>
                <a:spcPts val="1400"/>
              </a:spcBef>
              <a:spcAft>
                <a:spcPts val="1400"/>
              </a:spcAft>
              <a:defRPr sz="2400">
                <a:solidFill>
                  <a:srgbClr val="F1F5F9"/>
                </a:solidFill>
                <a:latin typeface="Arial"/>
              </a:defRPr>
            </a:pPr>
            <a:r>
              <a:rPr lang="en-IN" sz="2000" dirty="0"/>
              <a:t>Our Solution: A First-Principles Physics Engine.</a:t>
            </a:r>
          </a:p>
          <a:p>
            <a:pPr>
              <a:spcBef>
                <a:spcPts val="1400"/>
              </a:spcBef>
              <a:spcAft>
                <a:spcPts val="1400"/>
              </a:spcAft>
              <a:defRPr sz="2400">
                <a:solidFill>
                  <a:srgbClr val="F1F5F9"/>
                </a:solidFill>
                <a:latin typeface="Arial"/>
              </a:defRPr>
            </a:pPr>
            <a:r>
              <a:rPr lang="en-IN" sz="2000" dirty="0">
                <a:solidFill>
                  <a:srgbClr val="00B0F0"/>
                </a:solidFill>
              </a:rPr>
              <a:t>Key Features: </a:t>
            </a:r>
            <a:r>
              <a:rPr lang="en-IN" sz="2000" dirty="0"/>
              <a:t>4-Channel Actuation for true 3D maneuvering, 3D workspace visualization, Parametric Analysis</a:t>
            </a:r>
          </a:p>
          <a:p>
            <a:endParaRPr lang="en-IN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itle"/>
          <p:cNvSpPr txBox="1"/>
          <p:nvPr/>
        </p:nvSpPr>
        <p:spPr>
          <a:xfrm>
            <a:off x="457200" y="274320"/>
            <a:ext cx="2990306" cy="8617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3200" b="1">
                <a:solidFill>
                  <a:srgbClr val="A855F7"/>
                </a:solidFill>
              </a:defRPr>
            </a:pPr>
            <a:r>
              <a:rPr dirty="0"/>
              <a:t>PHYSICS ENGINE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7200" y="1388853"/>
                <a:ext cx="5631180" cy="43960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sz="1600" dirty="0"/>
              </a:p>
              <a:p>
                <a:pPr>
                  <a:spcBef>
                    <a:spcPts val="1400"/>
                  </a:spcBef>
                  <a:spcAft>
                    <a:spcPts val="1400"/>
                  </a:spcAft>
                  <a:defRPr sz="2400">
                    <a:solidFill>
                      <a:srgbClr val="F1F5F9"/>
                    </a:solidFill>
                    <a:latin typeface="Arial"/>
                  </a:defRPr>
                </a:pPr>
                <a:r>
                  <a:rPr sz="1600" dirty="0"/>
                  <a:t>Continuum Mechanics Chain (5-Step):</a:t>
                </a:r>
              </a:p>
              <a:p>
                <a:pPr>
                  <a:spcBef>
                    <a:spcPts val="1400"/>
                  </a:spcBef>
                  <a:spcAft>
                    <a:spcPts val="1400"/>
                  </a:spcAft>
                  <a:defRPr sz="2400">
                    <a:solidFill>
                      <a:srgbClr val="F1F5F9"/>
                    </a:solidFill>
                    <a:latin typeface="Arial"/>
                  </a:defRPr>
                </a:pPr>
                <a:r>
                  <a:rPr sz="1600" dirty="0"/>
                  <a:t>  1. Pressure </a:t>
                </a:r>
                <a14:m>
                  <m:oMath xmlns:m="http://schemas.openxmlformats.org/officeDocument/2006/math">
                    <m:r>
                      <a:rPr lang="en-I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sz="1600" dirty="0"/>
                  <a:t> Axial Force</a:t>
                </a:r>
              </a:p>
              <a:p>
                <a:pPr>
                  <a:spcBef>
                    <a:spcPts val="1400"/>
                  </a:spcBef>
                  <a:spcAft>
                    <a:spcPts val="1400"/>
                  </a:spcAft>
                  <a:defRPr sz="2400">
                    <a:solidFill>
                      <a:srgbClr val="F1F5F9"/>
                    </a:solidFill>
                    <a:latin typeface="Arial"/>
                  </a:defRPr>
                </a:pPr>
                <a:r>
                  <a:rPr sz="1600" dirty="0"/>
                  <a:t>  2. Asymmetry </a:t>
                </a:r>
                <a14:m>
                  <m:oMath xmlns:m="http://schemas.openxmlformats.org/officeDocument/2006/math">
                    <m:r>
                      <a:rPr lang="en-I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sz="1600" dirty="0"/>
                  <a:t> Moment Calculation</a:t>
                </a:r>
              </a:p>
              <a:p>
                <a:pPr>
                  <a:spcBef>
                    <a:spcPts val="1400"/>
                  </a:spcBef>
                  <a:spcAft>
                    <a:spcPts val="1400"/>
                  </a:spcAft>
                  <a:defRPr sz="2400">
                    <a:solidFill>
                      <a:srgbClr val="F1F5F9"/>
                    </a:solidFill>
                    <a:latin typeface="Arial"/>
                  </a:defRPr>
                </a:pPr>
                <a:r>
                  <a:rPr sz="1600" dirty="0"/>
                  <a:t>  3. Constitutive Law (</a:t>
                </a:r>
                <a:r>
                  <a:rPr lang="en-IN" sz="1600" dirty="0"/>
                  <a:t>e.g., </a:t>
                </a:r>
                <a:r>
                  <a:rPr sz="1600" dirty="0"/>
                  <a:t>Neo-Hookean)</a:t>
                </a:r>
              </a:p>
              <a:p>
                <a:pPr>
                  <a:spcBef>
                    <a:spcPts val="1400"/>
                  </a:spcBef>
                  <a:spcAft>
                    <a:spcPts val="1400"/>
                  </a:spcAft>
                  <a:defRPr sz="2400">
                    <a:solidFill>
                      <a:srgbClr val="F1F5F9"/>
                    </a:solidFill>
                    <a:latin typeface="Arial"/>
                  </a:defRPr>
                </a:pPr>
                <a:r>
                  <a:rPr sz="1600" dirty="0"/>
                  <a:t>  4. Arc Geometry Derivation</a:t>
                </a:r>
              </a:p>
              <a:p>
                <a:pPr>
                  <a:spcBef>
                    <a:spcPts val="1400"/>
                  </a:spcBef>
                  <a:spcAft>
                    <a:spcPts val="1400"/>
                  </a:spcAft>
                  <a:defRPr sz="2400">
                    <a:solidFill>
                      <a:srgbClr val="F1F5F9"/>
                    </a:solidFill>
                    <a:latin typeface="Arial"/>
                  </a:defRPr>
                </a:pPr>
                <a:r>
                  <a:rPr sz="1600" dirty="0"/>
                  <a:t>  5. Kinematic Transformation</a:t>
                </a:r>
              </a:p>
              <a:p>
                <a:pPr>
                  <a:spcBef>
                    <a:spcPts val="1400"/>
                  </a:spcBef>
                  <a:spcAft>
                    <a:spcPts val="1400"/>
                  </a:spcAft>
                  <a:defRPr sz="2400">
                    <a:solidFill>
                      <a:srgbClr val="F1F5F9"/>
                    </a:solidFill>
                    <a:latin typeface="Arial"/>
                  </a:defRPr>
                </a:pPr>
                <a:r>
                  <a:rPr sz="1600" dirty="0"/>
                  <a:t>Result: Zero empirical fitting constants.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388853"/>
                <a:ext cx="5631180" cy="4396075"/>
              </a:xfrm>
              <a:prstGeom prst="rect">
                <a:avLst/>
              </a:prstGeom>
              <a:blipFill>
                <a:blip r:embed="rId2"/>
                <a:stretch>
                  <a:fillRect l="-541" b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blue wireframe object with white text">
            <a:extLst>
              <a:ext uri="{FF2B5EF4-FFF2-40B4-BE49-F238E27FC236}">
                <a16:creationId xmlns:a16="http://schemas.microsoft.com/office/drawing/2014/main" id="{44B409DD-2062-ACB9-086A-B963D1EDB81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262918" y="0"/>
            <a:ext cx="3881082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itle"/>
          <p:cNvSpPr txBox="1"/>
          <p:nvPr/>
        </p:nvSpPr>
        <p:spPr>
          <a:xfrm>
            <a:off x="457200" y="27432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914400" y="228600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 algn="ctr">
              <a:defRPr sz="5400" b="1">
                <a:solidFill>
                  <a:srgbClr val="38BDF8"/>
                </a:solidFill>
              </a:defRPr>
            </a:pPr>
            <a:r>
              <a:t>CORE NOVELTIES</a:t>
            </a:r>
          </a:p>
        </p:txBody>
      </p:sp>
      <p:sp>
        <p:nvSpPr>
          <p:cNvPr id="5" name="Rectangle 4"/>
          <p:cNvSpPr/>
          <p:nvPr/>
        </p:nvSpPr>
        <p:spPr>
          <a:xfrm>
            <a:off x="2743200" y="3657600"/>
            <a:ext cx="3657600" cy="45720"/>
          </a:xfrm>
          <a:prstGeom prst="rect">
            <a:avLst/>
          </a:prstGeom>
          <a:solidFill>
            <a:srgbClr val="A855F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itle"/>
          <p:cNvSpPr txBox="1"/>
          <p:nvPr/>
        </p:nvSpPr>
        <p:spPr>
          <a:xfrm>
            <a:off x="457200" y="274320"/>
            <a:ext cx="6093078" cy="8617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3200">
                <a:solidFill>
                  <a:srgbClr val="A855F7"/>
                </a:solidFill>
              </a:defRPr>
            </a:pPr>
            <a:r>
              <a:rPr dirty="0"/>
              <a:t>NOVELTY I: 4-CHANNEL ACTUATION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7200" y="1371600"/>
                <a:ext cx="8229600" cy="52886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IN" dirty="0"/>
              </a:p>
              <a:p>
                <a:pPr>
                  <a:spcBef>
                    <a:spcPts val="1400"/>
                  </a:spcBef>
                  <a:spcAft>
                    <a:spcPts val="1400"/>
                  </a:spcAft>
                  <a:defRPr sz="2400">
                    <a:solidFill>
                      <a:srgbClr val="F1F5F9"/>
                    </a:solidFill>
                    <a:latin typeface="Arial"/>
                  </a:defRPr>
                </a:pPr>
                <a:r>
                  <a:rPr lang="en-IN" dirty="0"/>
                  <a:t>Beyond Planar Bending:</a:t>
                </a:r>
              </a:p>
              <a:p>
                <a:pPr>
                  <a:spcBef>
                    <a:spcPts val="1400"/>
                  </a:spcBef>
                  <a:spcAft>
                    <a:spcPts val="1400"/>
                  </a:spcAft>
                  <a:defRPr sz="2400">
                    <a:solidFill>
                      <a:srgbClr val="F1F5F9"/>
                    </a:solidFill>
                    <a:latin typeface="Arial"/>
                  </a:defRPr>
                </a:pPr>
                <a:r>
                  <a:rPr lang="en-IN" dirty="0"/>
                  <a:t>- Independent control of 4 chambers.</a:t>
                </a:r>
              </a:p>
              <a:p>
                <a:pPr>
                  <a:spcBef>
                    <a:spcPts val="1400"/>
                  </a:spcBef>
                  <a:spcAft>
                    <a:spcPts val="1400"/>
                  </a:spcAft>
                  <a:defRPr sz="2400">
                    <a:solidFill>
                      <a:srgbClr val="F1F5F9"/>
                    </a:solidFill>
                    <a:latin typeface="Arial"/>
                  </a:defRPr>
                </a:pPr>
                <a:r>
                  <a:rPr lang="en-IN" dirty="0"/>
                  <a:t>- Enables arbitrary Bending Plane (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IN" dirty="0"/>
                  <a:t>).</a:t>
                </a:r>
              </a:p>
              <a:p>
                <a:pPr>
                  <a:spcBef>
                    <a:spcPts val="1400"/>
                  </a:spcBef>
                  <a:spcAft>
                    <a:spcPts val="1400"/>
                  </a:spcAft>
                  <a:defRPr sz="2400">
                    <a:solidFill>
                      <a:srgbClr val="F1F5F9"/>
                    </a:solidFill>
                    <a:latin typeface="Arial"/>
                  </a:defRPr>
                </a:pPr>
                <a:r>
                  <a:rPr lang="en-IN" dirty="0"/>
                  <a:t>- Allows Stiffness Control via co-contraction.</a:t>
                </a:r>
              </a:p>
              <a:p>
                <a:pPr>
                  <a:spcBef>
                    <a:spcPts val="1400"/>
                  </a:spcBef>
                  <a:spcAft>
                    <a:spcPts val="1400"/>
                  </a:spcAft>
                  <a:defRPr sz="2400">
                    <a:solidFill>
                      <a:srgbClr val="F1F5F9"/>
                    </a:solidFill>
                    <a:latin typeface="Arial"/>
                  </a:defRPr>
                </a:pPr>
                <a:r>
                  <a:rPr lang="en-IN" dirty="0"/>
                  <a:t>Mathematical Basis:</a:t>
                </a:r>
              </a:p>
              <a:p>
                <a:pPr>
                  <a:spcBef>
                    <a:spcPts val="1400"/>
                  </a:spcBef>
                  <a:spcAft>
                    <a:spcPts val="1400"/>
                  </a:spcAft>
                  <a:defRPr sz="2400">
                    <a:solidFill>
                      <a:srgbClr val="F1F5F9"/>
                    </a:solidFill>
                    <a:latin typeface="Arial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N" dirty="0"/>
                  <a:t>) 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ar-AE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ar-AE" dirty="0"/>
                  <a:t> 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ar-AE" dirty="0"/>
              </a:p>
              <a:p>
                <a:pPr>
                  <a:spcBef>
                    <a:spcPts val="1400"/>
                  </a:spcBef>
                  <a:spcAft>
                    <a:spcPts val="1400"/>
                  </a:spcAft>
                  <a:defRPr sz="2400">
                    <a:solidFill>
                      <a:srgbClr val="F1F5F9"/>
                    </a:solidFill>
                    <a:latin typeface="Arial"/>
                  </a:defRPr>
                </a:pPr>
                <a:r>
                  <a:rPr lang="ar-A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IN" dirty="0"/>
                  <a:t> 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IN" dirty="0"/>
                  <a:t>) 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ar-AE" dirty="0"/>
                  <a:t> 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371600"/>
                <a:ext cx="8229600" cy="5288627"/>
              </a:xfrm>
              <a:prstGeom prst="rect">
                <a:avLst/>
              </a:prstGeom>
              <a:blipFill>
                <a:blip r:embed="rId2"/>
                <a:stretch>
                  <a:fillRect l="-1185" b="-16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ross_section_4ch_1765738257844.png">
            <a:extLst>
              <a:ext uri="{FF2B5EF4-FFF2-40B4-BE49-F238E27FC236}">
                <a16:creationId xmlns:a16="http://schemas.microsoft.com/office/drawing/2014/main" id="{C4DE1258-548D-A0BB-46B2-247968F0E0E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rcRect l="4374" b="20744"/>
          <a:stretch>
            <a:fillRect/>
          </a:stretch>
        </p:blipFill>
        <p:spPr>
          <a:xfrm>
            <a:off x="5090161" y="-83676"/>
            <a:ext cx="3934838" cy="326121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itle"/>
          <p:cNvSpPr txBox="1"/>
          <p:nvPr/>
        </p:nvSpPr>
        <p:spPr>
          <a:xfrm>
            <a:off x="457200" y="274320"/>
            <a:ext cx="7467685" cy="8617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3200">
                <a:solidFill>
                  <a:srgbClr val="A855F7"/>
                </a:solidFill>
              </a:defRPr>
            </a:pPr>
            <a:r>
              <a:rPr dirty="0"/>
              <a:t>NOVELTY II: </a:t>
            </a:r>
            <a:r>
              <a:rPr lang="en-IN" dirty="0"/>
              <a:t>3D WORKSPACE VISUALIZATION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7200" y="1371600"/>
                <a:ext cx="8229600" cy="46118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dirty="0"/>
              </a:p>
              <a:p>
                <a:pPr>
                  <a:spcBef>
                    <a:spcPts val="1400"/>
                  </a:spcBef>
                  <a:spcAft>
                    <a:spcPts val="1400"/>
                  </a:spcAft>
                  <a:defRPr sz="2400">
                    <a:solidFill>
                      <a:srgbClr val="F1F5F9"/>
                    </a:solidFill>
                    <a:latin typeface="Arial"/>
                  </a:defRPr>
                </a:pPr>
                <a:r>
                  <a:rPr dirty="0"/>
                  <a:t>Monte Carlo Workspace Visualization:</a:t>
                </a:r>
              </a:p>
              <a:p>
                <a:pPr>
                  <a:spcBef>
                    <a:spcPts val="1400"/>
                  </a:spcBef>
                  <a:spcAft>
                    <a:spcPts val="1400"/>
                  </a:spcAft>
                  <a:defRPr sz="2400">
                    <a:solidFill>
                      <a:srgbClr val="F1F5F9"/>
                    </a:solidFill>
                    <a:latin typeface="Arial"/>
                  </a:defRPr>
                </a:pPr>
                <a:r>
                  <a:rPr dirty="0"/>
                  <a:t>- Sampling 5000+ random pressure vectors.</a:t>
                </a:r>
              </a:p>
              <a:p>
                <a:pPr>
                  <a:spcBef>
                    <a:spcPts val="1400"/>
                  </a:spcBef>
                  <a:spcAft>
                    <a:spcPts val="1400"/>
                  </a:spcAft>
                  <a:defRPr sz="2400">
                    <a:solidFill>
                      <a:srgbClr val="F1F5F9"/>
                    </a:solidFill>
                    <a:latin typeface="Arial"/>
                  </a:defRPr>
                </a:pPr>
                <a:r>
                  <a:rPr dirty="0"/>
                  <a:t>- Generating 3D point cloud of reachable space.</a:t>
                </a:r>
              </a:p>
              <a:p>
                <a:pPr>
                  <a:spcBef>
                    <a:spcPts val="1400"/>
                  </a:spcBef>
                  <a:spcAft>
                    <a:spcPts val="1400"/>
                  </a:spcAft>
                  <a:defRPr sz="2400">
                    <a:solidFill>
                      <a:srgbClr val="F1F5F9"/>
                    </a:solidFill>
                    <a:latin typeface="Arial"/>
                  </a:defRPr>
                </a:pPr>
                <a:r>
                  <a:rPr dirty="0"/>
                  <a:t>Parametric Sweep Analysis:</a:t>
                </a:r>
              </a:p>
              <a:p>
                <a:pPr>
                  <a:spcBef>
                    <a:spcPts val="1400"/>
                  </a:spcBef>
                  <a:spcAft>
                    <a:spcPts val="1400"/>
                  </a:spcAft>
                  <a:defRPr sz="2400">
                    <a:solidFill>
                      <a:srgbClr val="F1F5F9"/>
                    </a:solidFill>
                    <a:latin typeface="Arial"/>
                  </a:defRPr>
                </a:pPr>
                <a:r>
                  <a:rPr dirty="0"/>
                  <a:t>- Automated sensitivity analysis.</a:t>
                </a:r>
              </a:p>
              <a:p>
                <a:pPr>
                  <a:spcBef>
                    <a:spcPts val="1400"/>
                  </a:spcBef>
                  <a:spcAft>
                    <a:spcPts val="1400"/>
                  </a:spcAft>
                  <a:defRPr sz="2400">
                    <a:solidFill>
                      <a:srgbClr val="F1F5F9"/>
                    </a:solidFill>
                    <a:latin typeface="Arial"/>
                  </a:defRPr>
                </a:pPr>
                <a:r>
                  <a:rPr dirty="0"/>
                  <a:t>- Sweeping 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IN" sz="280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dirty="0"/>
                  <a:t>, P to find optimal designs.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371600"/>
                <a:ext cx="8229600" cy="4611840"/>
              </a:xfrm>
              <a:prstGeom prst="rect">
                <a:avLst/>
              </a:prstGeom>
              <a:blipFill>
                <a:blip r:embed="rId2"/>
                <a:stretch>
                  <a:fillRect l="-1111" b="-18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D79E97E2-6AA1-8A12-AE6C-7CE88877CD54}"/>
              </a:ext>
            </a:extLst>
          </p:cNvPr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  <a:solidFill>
            <a:srgbClr val="A855F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itle"/>
          <p:cNvSpPr txBox="1"/>
          <p:nvPr/>
        </p:nvSpPr>
        <p:spPr>
          <a:xfrm>
            <a:off x="457200" y="27432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914400" y="228600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 algn="ctr">
              <a:defRPr sz="5400" b="1">
                <a:solidFill>
                  <a:srgbClr val="38BDF8"/>
                </a:solidFill>
              </a:defRPr>
            </a:pPr>
            <a:r>
              <a:t>TECHNICAL DEPTH</a:t>
            </a:r>
          </a:p>
        </p:txBody>
      </p:sp>
      <p:sp>
        <p:nvSpPr>
          <p:cNvPr id="5" name="Rectangle 4"/>
          <p:cNvSpPr/>
          <p:nvPr/>
        </p:nvSpPr>
        <p:spPr>
          <a:xfrm>
            <a:off x="2743200" y="3657600"/>
            <a:ext cx="3657600" cy="45720"/>
          </a:xfrm>
          <a:prstGeom prst="rect">
            <a:avLst/>
          </a:prstGeom>
          <a:solidFill>
            <a:srgbClr val="A855F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itle"/>
          <p:cNvSpPr txBox="1"/>
          <p:nvPr/>
        </p:nvSpPr>
        <p:spPr>
          <a:xfrm>
            <a:off x="457200" y="27432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3600">
                <a:solidFill>
                  <a:srgbClr val="38BDF8"/>
                </a:solidFill>
              </a:defRPr>
            </a:pPr>
            <a:r>
              <a:t>HYPERELASTIC MATERIALS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/>
          </a:p>
          <a:p>
            <a:pPr>
              <a:spcBef>
                <a:spcPts val="1400"/>
              </a:spcBef>
              <a:spcAft>
                <a:spcPts val="1400"/>
              </a:spcAft>
              <a:defRPr sz="2400">
                <a:solidFill>
                  <a:srgbClr val="F1F5F9"/>
                </a:solidFill>
                <a:latin typeface="Arial"/>
              </a:defRPr>
            </a:pPr>
            <a:r>
              <a:t>Implemented 3 Constitutive Models:</a:t>
            </a:r>
          </a:p>
          <a:p>
            <a:pPr>
              <a:spcBef>
                <a:spcPts val="1400"/>
              </a:spcBef>
              <a:spcAft>
                <a:spcPts val="1400"/>
              </a:spcAft>
              <a:defRPr sz="2400">
                <a:solidFill>
                  <a:srgbClr val="F1F5F9"/>
                </a:solidFill>
                <a:latin typeface="Arial"/>
              </a:defRPr>
            </a:pPr>
            <a:r>
              <a:t>1. Neo-Hookean: Accurate for strains &lt; 50%.</a:t>
            </a:r>
          </a:p>
          <a:p>
            <a:pPr>
              <a:spcBef>
                <a:spcPts val="1400"/>
              </a:spcBef>
              <a:spcAft>
                <a:spcPts val="1400"/>
              </a:spcAft>
              <a:defRPr sz="2400">
                <a:solidFill>
                  <a:srgbClr val="F1F5F9"/>
                </a:solidFill>
                <a:latin typeface="Arial"/>
              </a:defRPr>
            </a:pPr>
            <a:r>
              <a:t>2. Mooney-Rivlin: Higher-order non-linearity.</a:t>
            </a:r>
          </a:p>
          <a:p>
            <a:pPr>
              <a:spcBef>
                <a:spcPts val="1400"/>
              </a:spcBef>
              <a:spcAft>
                <a:spcPts val="1400"/>
              </a:spcAft>
              <a:defRPr sz="2400">
                <a:solidFill>
                  <a:srgbClr val="F1F5F9"/>
                </a:solidFill>
                <a:latin typeface="Arial"/>
              </a:defRPr>
            </a:pPr>
            <a:r>
              <a:t>3. Ogden: Phenomenological large-strain model.</a:t>
            </a:r>
          </a:p>
          <a:p>
            <a:pPr>
              <a:spcBef>
                <a:spcPts val="1400"/>
              </a:spcBef>
              <a:spcAft>
                <a:spcPts val="1400"/>
              </a:spcAft>
              <a:defRPr sz="2400">
                <a:solidFill>
                  <a:srgbClr val="F1F5F9"/>
                </a:solidFill>
                <a:latin typeface="Arial"/>
              </a:defRPr>
            </a:pPr>
            <a:r>
              <a:t>Why? Ensures material fidelity for silicone rubbers.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ABDC90-0ADB-9413-ED06-505365CF4428}"/>
              </a:ext>
            </a:extLst>
          </p:cNvPr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  <a:solidFill>
            <a:srgbClr val="A855F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itle"/>
          <p:cNvSpPr txBox="1"/>
          <p:nvPr/>
        </p:nvSpPr>
        <p:spPr>
          <a:xfrm>
            <a:off x="457200" y="27432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3600">
                <a:solidFill>
                  <a:srgbClr val="38BDF8"/>
                </a:solidFill>
              </a:defRPr>
            </a:pPr>
            <a:r>
              <a:t>INVERSE KINEMATICS (IK)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/>
          </a:p>
          <a:p>
            <a:pPr>
              <a:spcBef>
                <a:spcPts val="1400"/>
              </a:spcBef>
              <a:spcAft>
                <a:spcPts val="1400"/>
              </a:spcAft>
              <a:defRPr sz="2400">
                <a:solidFill>
                  <a:srgbClr val="F1F5F9"/>
                </a:solidFill>
                <a:latin typeface="Arial"/>
              </a:defRPr>
            </a:pPr>
            <a:r>
              <a:t>Challenge: Redundant, non-linear mapping.</a:t>
            </a:r>
          </a:p>
          <a:p>
            <a:pPr>
              <a:spcBef>
                <a:spcPts val="1400"/>
              </a:spcBef>
              <a:spcAft>
                <a:spcPts val="1400"/>
              </a:spcAft>
              <a:defRPr sz="2400">
                <a:solidFill>
                  <a:srgbClr val="F1F5F9"/>
                </a:solidFill>
                <a:latin typeface="Arial"/>
              </a:defRPr>
            </a:pPr>
            <a:r>
              <a:t>Hybrid Solver Architecture:</a:t>
            </a:r>
          </a:p>
          <a:p>
            <a:pPr>
              <a:spcBef>
                <a:spcPts val="1400"/>
              </a:spcBef>
              <a:spcAft>
                <a:spcPts val="1400"/>
              </a:spcAft>
              <a:defRPr sz="2400">
                <a:solidFill>
                  <a:srgbClr val="F1F5F9"/>
                </a:solidFill>
                <a:latin typeface="Arial"/>
              </a:defRPr>
            </a:pPr>
            <a:r>
              <a:t>- Global: Differential Evolution (Avoids Local Minima).</a:t>
            </a:r>
          </a:p>
          <a:p>
            <a:pPr>
              <a:spcBef>
                <a:spcPts val="1400"/>
              </a:spcBef>
              <a:spcAft>
                <a:spcPts val="1400"/>
              </a:spcAft>
              <a:defRPr sz="2400">
                <a:solidFill>
                  <a:srgbClr val="F1F5F9"/>
                </a:solidFill>
                <a:latin typeface="Arial"/>
              </a:defRPr>
            </a:pPr>
            <a:r>
              <a:t>- Local: L-BFGS-B (High precision refinement).</a:t>
            </a:r>
          </a:p>
          <a:p>
            <a:pPr>
              <a:spcBef>
                <a:spcPts val="1400"/>
              </a:spcBef>
              <a:spcAft>
                <a:spcPts val="1400"/>
              </a:spcAft>
              <a:defRPr sz="2400">
                <a:solidFill>
                  <a:srgbClr val="F1F5F9"/>
                </a:solidFill>
                <a:latin typeface="Arial"/>
              </a:defRPr>
            </a:pPr>
            <a:r>
              <a:t>Validation: Scalability testing (2 vs 100 segments).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CEA8A1-41D3-C93A-481C-C713EDED5C74}"/>
              </a:ext>
            </a:extLst>
          </p:cNvPr>
          <p:cNvSpPr/>
          <p:nvPr/>
        </p:nvSpPr>
        <p:spPr>
          <a:xfrm>
            <a:off x="0" y="0"/>
            <a:ext cx="9144000" cy="182880"/>
          </a:xfrm>
          <a:prstGeom prst="rect">
            <a:avLst/>
          </a:prstGeom>
          <a:solidFill>
            <a:srgbClr val="A855F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400</Words>
  <Application>Microsoft Office PowerPoint</Application>
  <PresentationFormat>On-screen Show (4:3)</PresentationFormat>
  <Paragraphs>78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Amasis MT Pro Medium</vt:lpstr>
      <vt:lpstr>Arial</vt:lpstr>
      <vt:lpstr>Calibri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SUDHEER RAJ JONNALAGADDA</cp:lastModifiedBy>
  <cp:revision>7</cp:revision>
  <dcterms:created xsi:type="dcterms:W3CDTF">2013-01-27T09:14:16Z</dcterms:created>
  <dcterms:modified xsi:type="dcterms:W3CDTF">2025-12-15T02:16:22Z</dcterms:modified>
  <cp:category/>
</cp:coreProperties>
</file>